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1" r:id="rId3"/>
  </p:sldMasterIdLst>
  <p:notesMasterIdLst>
    <p:notesMasterId r:id="rId23"/>
  </p:notesMasterIdLst>
  <p:handoutMasterIdLst>
    <p:handoutMasterId r:id="rId24"/>
  </p:handoutMasterIdLst>
  <p:sldIdLst>
    <p:sldId id="400" r:id="rId4"/>
    <p:sldId id="443" r:id="rId5"/>
    <p:sldId id="479" r:id="rId6"/>
    <p:sldId id="480" r:id="rId7"/>
    <p:sldId id="481" r:id="rId8"/>
    <p:sldId id="483" r:id="rId9"/>
    <p:sldId id="484" r:id="rId10"/>
    <p:sldId id="482" r:id="rId11"/>
    <p:sldId id="485" r:id="rId12"/>
    <p:sldId id="492" r:id="rId13"/>
    <p:sldId id="486" r:id="rId14"/>
    <p:sldId id="496" r:id="rId15"/>
    <p:sldId id="487" r:id="rId16"/>
    <p:sldId id="495" r:id="rId17"/>
    <p:sldId id="497" r:id="rId18"/>
    <p:sldId id="488" r:id="rId19"/>
    <p:sldId id="489" r:id="rId20"/>
    <p:sldId id="490" r:id="rId21"/>
    <p:sldId id="494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2C2"/>
    <a:srgbClr val="76B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296" autoAdjust="0"/>
  </p:normalViewPr>
  <p:slideViewPr>
    <p:cSldViewPr snapToGrid="0">
      <p:cViewPr varScale="1">
        <p:scale>
          <a:sx n="85" d="100"/>
          <a:sy n="85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768"/>
    </p:cViewPr>
  </p:sorterViewPr>
  <p:notesViewPr>
    <p:cSldViewPr snapToGrid="0">
      <p:cViewPr varScale="1">
        <p:scale>
          <a:sx n="62" d="100"/>
          <a:sy n="62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E78D-A100-4D22-AA29-DE5B45941722}" type="datetimeFigureOut">
              <a:rPr lang="en-GB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D5EC-B162-482A-AB74-F31722820F51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E9F1B-6954-4723-9922-88D6C351CC9C}" type="datetimeFigureOut">
              <a:rPr lang="da-DK"/>
              <a:t>17-10-2019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DD81-413F-4A84-9F19-BA50246785B8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9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DD81-413F-4A84-9F19-BA50246785B8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2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DD81-413F-4A84-9F19-BA50246785B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48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DD81-413F-4A84-9F19-BA50246785B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34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DD81-413F-4A84-9F19-BA50246785B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55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DD81-413F-4A84-9F19-BA50246785B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39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bin"/><Relationship Id="rId7" Type="http://schemas.openxmlformats.org/officeDocument/2006/relationships/image" Target="../media/image7.bin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bin"/><Relationship Id="rId7" Type="http://schemas.openxmlformats.org/officeDocument/2006/relationships/image" Target="../media/image7.bin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bin"/><Relationship Id="rId7" Type="http://schemas.openxmlformats.org/officeDocument/2006/relationships/image" Target="../media/image7.bin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4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557024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0" y="0"/>
            <a:ext cx="12141773" cy="56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580312"/>
            <a:ext cx="4457007" cy="103366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sz="60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Title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5697740"/>
            <a:ext cx="4457007" cy="5284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Subtitle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5613977"/>
            <a:ext cx="1692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1515788" name="LogoLar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800" y="327600"/>
            <a:ext cx="354461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816017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0" y="0"/>
            <a:ext cx="12141773" cy="56988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805006" y="2204201"/>
            <a:ext cx="749187" cy="3808919"/>
            <a:chOff x="3289413" y="1532165"/>
            <a:chExt cx="749187" cy="3808919"/>
          </a:xfrm>
        </p:grpSpPr>
        <p:pic>
          <p:nvPicPr>
            <p:cNvPr id="23" name="Image 17" descr="picto_pd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413" y="1532165"/>
              <a:ext cx="722912" cy="73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1" descr="picto_tel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53" y="3109966"/>
              <a:ext cx="663195" cy="67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2" descr="picto_arobas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075" y="3854318"/>
              <a:ext cx="679485" cy="69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20" descr="picto_cotact_04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17" y="2267305"/>
              <a:ext cx="641168" cy="65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3" descr="picto_glo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224" y="4656519"/>
              <a:ext cx="674376" cy="68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Connecteur droit 3"/>
          <p:cNvCxnSpPr/>
          <p:nvPr userDrawn="1"/>
        </p:nvCxnSpPr>
        <p:spPr>
          <a:xfrm>
            <a:off x="1787556" y="2289845"/>
            <a:ext cx="17008" cy="3900574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086699" y="2299451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086696" y="307060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086698" y="385415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86698" y="4657143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086697" y="5461374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0421803" name="LogoLar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8800" y="327600"/>
            <a:ext cx="354461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045" y="933449"/>
            <a:ext cx="11983333" cy="5221227"/>
          </a:xfrm>
          <a:prstGeom prst="rect">
            <a:avLst/>
          </a:prstGeom>
          <a:noFill/>
          <a:ln w="76200">
            <a:gradFill>
              <a:gsLst>
                <a:gs pos="55000">
                  <a:schemeClr val="accent2"/>
                </a:gs>
                <a:gs pos="33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101190" y="5230612"/>
            <a:ext cx="12024136" cy="9555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tIns="182880" bIns="182880"/>
          <a:lstStyle>
            <a:lvl1pPr marL="355591" indent="-3555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214E"/>
                </a:solidFill>
                <a:latin typeface="Vinci Sans"/>
                <a:ea typeface="+mn-ea"/>
                <a:cs typeface="Vinci Sans"/>
              </a:defRPr>
            </a:lvl1pPr>
            <a:lvl2pPr marL="742931" indent="-28574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Vinci Sans"/>
                <a:ea typeface="+mn-ea"/>
                <a:cs typeface="Vinci Sans"/>
              </a:defRPr>
            </a:lvl2pPr>
            <a:lvl3pPr marL="1163609" indent="-24923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AA1913"/>
                </a:solidFill>
                <a:latin typeface="Vinci Sans"/>
                <a:ea typeface="+mn-ea"/>
                <a:cs typeface="Vinci San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1200"/>
              </a:spcAft>
              <a:buClr>
                <a:srgbClr val="004489"/>
              </a:buClr>
              <a:buFont typeface="Arial"/>
              <a:buNone/>
              <a:defRPr/>
            </a:pPr>
            <a:endParaRPr lang="en-GB" sz="2400" dirty="0">
              <a:solidFill>
                <a:srgbClr val="EB595D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3530" y="1017429"/>
            <a:ext cx="7354415" cy="416521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93664" y="1017429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93664" y="2420274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8091" y="3825443"/>
            <a:ext cx="4405520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3530" y="5279753"/>
            <a:ext cx="11810081" cy="857250"/>
          </a:xfrm>
        </p:spPr>
        <p:txBody>
          <a:bodyPr rIns="0" anchor="ctr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PresentationTitle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Group Pres</a:t>
            </a:r>
          </a:p>
        </p:txBody>
      </p:sp>
    </p:spTree>
    <p:extLst>
      <p:ext uri="{BB962C8B-B14F-4D97-AF65-F5344CB8AC3E}">
        <p14:creationId xmlns:p14="http://schemas.microsoft.com/office/powerpoint/2010/main" val="201232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045" y="933449"/>
            <a:ext cx="11983333" cy="5221227"/>
          </a:xfrm>
          <a:prstGeom prst="rect">
            <a:avLst/>
          </a:prstGeom>
          <a:noFill/>
          <a:ln w="76200">
            <a:gradFill>
              <a:gsLst>
                <a:gs pos="55000">
                  <a:schemeClr val="accent2"/>
                </a:gs>
                <a:gs pos="33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101190" y="5230612"/>
            <a:ext cx="12024136" cy="9555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tIns="182880" bIns="182880"/>
          <a:lstStyle>
            <a:lvl1pPr marL="355591" indent="-3555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214E"/>
                </a:solidFill>
                <a:latin typeface="Vinci Sans"/>
                <a:ea typeface="+mn-ea"/>
                <a:cs typeface="Vinci Sans"/>
              </a:defRPr>
            </a:lvl1pPr>
            <a:lvl2pPr marL="742931" indent="-28574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Vinci Sans"/>
                <a:ea typeface="+mn-ea"/>
                <a:cs typeface="Vinci Sans"/>
              </a:defRPr>
            </a:lvl2pPr>
            <a:lvl3pPr marL="1163609" indent="-24923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AA1913"/>
                </a:solidFill>
                <a:latin typeface="Vinci Sans"/>
                <a:ea typeface="+mn-ea"/>
                <a:cs typeface="Vinci San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1200"/>
              </a:spcAft>
              <a:buClr>
                <a:srgbClr val="004489"/>
              </a:buClr>
              <a:buFont typeface="Arial"/>
              <a:buNone/>
              <a:defRPr/>
            </a:pPr>
            <a:endParaRPr lang="en-GB" sz="2400" dirty="0">
              <a:solidFill>
                <a:srgbClr val="EB595D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4399" y="1018800"/>
            <a:ext cx="3649643" cy="41652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17" name="Picture Placeholder 3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896387" y="1017429"/>
            <a:ext cx="3650400" cy="416794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93664" y="1017429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3664" y="2420274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98091" y="3825443"/>
            <a:ext cx="4405520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3530" y="5279753"/>
            <a:ext cx="11810081" cy="857250"/>
          </a:xfrm>
        </p:spPr>
        <p:txBody>
          <a:bodyPr rIns="0" anchor="ctr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3" name="PresentationTitle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Group Pres</a:t>
            </a:r>
          </a:p>
        </p:txBody>
      </p:sp>
    </p:spTree>
    <p:extLst>
      <p:ext uri="{BB962C8B-B14F-4D97-AF65-F5344CB8AC3E}">
        <p14:creationId xmlns:p14="http://schemas.microsoft.com/office/powerpoint/2010/main" val="47973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87045"/>
            <a:ext cx="10515600" cy="4503600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284400">
              <a:spcBef>
                <a:spcPts val="1000"/>
              </a:spcBef>
              <a:buFontTx/>
              <a:buBlip>
                <a:blip r:embed="rId2"/>
              </a:buBlip>
              <a:defRPr lang="en-US" sz="1800" dirty="0" smtClean="0">
                <a:solidFill>
                  <a:schemeClr val="tx1"/>
                </a:solidFill>
              </a:defRPr>
            </a:lvl1pPr>
            <a:lvl2pPr marL="284400" indent="-284400">
              <a:spcBef>
                <a:spcPts val="1000"/>
              </a:spcBef>
              <a:buFontTx/>
              <a:buBlip>
                <a:blip r:embed="rId3"/>
              </a:buBlip>
              <a:defRPr lang="en-US" sz="1800" dirty="0" smtClean="0">
                <a:solidFill>
                  <a:schemeClr val="tx1"/>
                </a:solidFill>
              </a:defRPr>
            </a:lvl2pPr>
            <a:lvl3pPr marL="284400" indent="-284400">
              <a:spcBef>
                <a:spcPts val="1000"/>
              </a:spcBef>
              <a:buFontTx/>
              <a:buBlip>
                <a:blip r:embed="rId4"/>
              </a:buBlip>
              <a:defRPr lang="en-US" sz="1800" dirty="0" smtClean="0">
                <a:solidFill>
                  <a:schemeClr val="tx1"/>
                </a:solidFill>
              </a:defRPr>
            </a:lvl3pPr>
            <a:lvl4pPr marL="284400" indent="-284400">
              <a:spcBef>
                <a:spcPts val="1000"/>
              </a:spcBef>
              <a:buFontTx/>
              <a:buBlip>
                <a:blip r:embed="rId5"/>
              </a:buBlip>
              <a:defRPr lang="en-US" sz="1800" dirty="0" smtClean="0">
                <a:solidFill>
                  <a:schemeClr val="tx1"/>
                </a:solidFill>
              </a:defRPr>
            </a:lvl4pPr>
            <a:lvl5pPr marL="284400" indent="-284400">
              <a:spcBef>
                <a:spcPts val="1000"/>
              </a:spcBef>
              <a:buFontTx/>
              <a:buBlip>
                <a:blip r:embed="rId6"/>
              </a:buBlip>
              <a:defRPr lang="en-US" sz="1800" dirty="0" smtClean="0">
                <a:solidFill>
                  <a:schemeClr val="tx1"/>
                </a:solidFill>
              </a:defRPr>
            </a:lvl5pPr>
            <a:lvl6pPr marL="284400" indent="-284400">
              <a:spcBef>
                <a:spcPts val="1000"/>
              </a:spcBef>
              <a:buFontTx/>
              <a:buBlip>
                <a:blip r:embed="rId7"/>
              </a:buBlip>
              <a:defRPr lang="en-US" sz="1800" dirty="0" smtClean="0">
                <a:solidFill>
                  <a:schemeClr val="tx1"/>
                </a:solidFill>
              </a:defRPr>
            </a:lvl6pPr>
            <a:lvl7pPr marL="284400" indent="-284400">
              <a:spcBef>
                <a:spcPts val="1000"/>
              </a:spcBef>
              <a:buFontTx/>
              <a:buBlip>
                <a:blip r:embed="rId8"/>
              </a:buBlip>
              <a:defRPr lang="en-US" sz="1800" dirty="0" smtClean="0">
                <a:solidFill>
                  <a:schemeClr val="tx1"/>
                </a:solidFill>
              </a:defRPr>
            </a:lvl7pPr>
            <a:lvl8pPr marL="284400" indent="-284400">
              <a:spcBef>
                <a:spcPts val="1000"/>
              </a:spcBef>
              <a:buFontTx/>
              <a:buBlip>
                <a:blip r:embed="rId9"/>
              </a:buBlip>
              <a:defRPr lang="en-US" sz="1800" dirty="0" smtClean="0">
                <a:solidFill>
                  <a:schemeClr val="tx1"/>
                </a:solidFill>
              </a:defRPr>
            </a:lvl8pPr>
            <a:lvl9pPr marL="284400" indent="-284400">
              <a:spcBef>
                <a:spcPts val="1000"/>
              </a:spcBef>
              <a:buFontTx/>
              <a:buBlip>
                <a:blip r:embed="rId9"/>
              </a:buBlip>
              <a:defRPr lang="en-US" sz="1800" dirty="0" smtClean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2nd bullet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2nd bullet</a:t>
            </a:r>
          </a:p>
          <a:p>
            <a:pPr lvl="4"/>
            <a:r>
              <a:rPr lang="en-US" dirty="0"/>
              <a:t>Bullet 3</a:t>
            </a:r>
          </a:p>
          <a:p>
            <a:pPr lvl="5"/>
            <a:r>
              <a:rPr lang="en-US" dirty="0"/>
              <a:t>2nd bullet</a:t>
            </a:r>
          </a:p>
          <a:p>
            <a:pPr lvl="6"/>
            <a:r>
              <a:rPr lang="en-US" dirty="0"/>
              <a:t>Bullet 4</a:t>
            </a:r>
          </a:p>
          <a:p>
            <a:pPr lvl="7"/>
            <a:r>
              <a:rPr lang="en-US" dirty="0"/>
              <a:t>2nd bullet</a:t>
            </a:r>
          </a:p>
          <a:p>
            <a:pPr lvl="8"/>
            <a:r>
              <a:rPr lang="en-US" dirty="0"/>
              <a:t>9th Bullet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9566" y="1017508"/>
            <a:ext cx="10521695" cy="345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esentationTit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Group Pres</a:t>
            </a:r>
          </a:p>
        </p:txBody>
      </p:sp>
    </p:spTree>
    <p:extLst>
      <p:ext uri="{BB962C8B-B14F-4D97-AF65-F5344CB8AC3E}">
        <p14:creationId xmlns:p14="http://schemas.microsoft.com/office/powerpoint/2010/main" val="16670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hidden="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00400"/>
            <a:ext cx="12192000" cy="1414687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tIns="144000">
            <a:normAutofit/>
          </a:bodyPr>
          <a:lstStyle>
            <a:lvl1pPr algn="r"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3938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52" y="1800172"/>
            <a:ext cx="12192000" cy="1428728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tIns="144000">
            <a:normAutofit/>
          </a:bodyPr>
          <a:lstStyle>
            <a:lvl1pPr algn="r"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392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resentation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Group Pres</a:t>
            </a:r>
          </a:p>
        </p:txBody>
      </p:sp>
    </p:spTree>
    <p:extLst>
      <p:ext uri="{BB962C8B-B14F-4D97-AF65-F5344CB8AC3E}">
        <p14:creationId xmlns:p14="http://schemas.microsoft.com/office/powerpoint/2010/main" val="214557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844868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200" y="0"/>
            <a:ext cx="11570400" cy="578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580312"/>
            <a:ext cx="4457007" cy="103366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sz="60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Title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5697740"/>
            <a:ext cx="4457007" cy="5284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Subtitle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5613977"/>
            <a:ext cx="1692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689284" name="LogoLar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0" y="327600"/>
            <a:ext cx="3636480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133803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200" y="0"/>
            <a:ext cx="11570400" cy="57852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805006" y="2204201"/>
            <a:ext cx="749187" cy="3808919"/>
            <a:chOff x="3289413" y="1532165"/>
            <a:chExt cx="749187" cy="3808919"/>
          </a:xfrm>
        </p:grpSpPr>
        <p:pic>
          <p:nvPicPr>
            <p:cNvPr id="23" name="Image 17" descr="picto_pd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413" y="1532165"/>
              <a:ext cx="722912" cy="73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1" descr="picto_tel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53" y="3109966"/>
              <a:ext cx="663195" cy="67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2" descr="picto_arobas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075" y="3854318"/>
              <a:ext cx="679485" cy="69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20" descr="picto_cotact_04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17" y="2267305"/>
              <a:ext cx="641168" cy="65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3" descr="picto_glo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224" y="4656519"/>
              <a:ext cx="674376" cy="68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Connecteur droit 3"/>
          <p:cNvCxnSpPr/>
          <p:nvPr userDrawn="1"/>
        </p:nvCxnSpPr>
        <p:spPr>
          <a:xfrm>
            <a:off x="1787556" y="2289845"/>
            <a:ext cx="17008" cy="3900574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086699" y="2299451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086696" y="307060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086698" y="385415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86698" y="4657143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086697" y="5461374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8808856" name="LogoLar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0" y="327600"/>
            <a:ext cx="3636480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45"/>
            <a:ext cx="10515600" cy="45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6835" y="6356350"/>
            <a:ext cx="4114800" cy="365125"/>
          </a:xfrm>
        </p:spPr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9566" y="1017508"/>
            <a:ext cx="10521695" cy="345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948200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0" y="0"/>
            <a:ext cx="12141773" cy="56988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805006" y="2204201"/>
            <a:ext cx="749187" cy="3808919"/>
            <a:chOff x="3289413" y="1532165"/>
            <a:chExt cx="749187" cy="3808919"/>
          </a:xfrm>
        </p:grpSpPr>
        <p:pic>
          <p:nvPicPr>
            <p:cNvPr id="23" name="Image 17" descr="picto_pd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413" y="1532165"/>
              <a:ext cx="722912" cy="73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1" descr="picto_tel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53" y="3109966"/>
              <a:ext cx="663195" cy="67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2" descr="picto_arobas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075" y="3854318"/>
              <a:ext cx="679485" cy="69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20" descr="picto_cotact_04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17" y="2267305"/>
              <a:ext cx="641168" cy="65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3" descr="picto_glo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224" y="4656519"/>
              <a:ext cx="674376" cy="68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Connecteur droit 3"/>
          <p:cNvCxnSpPr/>
          <p:nvPr userDrawn="1"/>
        </p:nvCxnSpPr>
        <p:spPr>
          <a:xfrm>
            <a:off x="1787556" y="2289845"/>
            <a:ext cx="17008" cy="3900574"/>
          </a:xfrm>
          <a:prstGeom prst="line">
            <a:avLst/>
          </a:prstGeom>
          <a:ln w="12700" cmpd="sng">
            <a:solidFill>
              <a:srgbClr val="C72A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086699" y="2299451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086696" y="307060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086698" y="3854159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86698" y="4657143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086697" y="5461374"/>
            <a:ext cx="5526985" cy="7489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32601379" name="LogoLar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8800" y="327600"/>
            <a:ext cx="354461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6835" y="6356350"/>
            <a:ext cx="4114800" cy="365125"/>
          </a:xfrm>
        </p:spPr>
        <p:txBody>
          <a:bodyPr/>
          <a:lstStyle/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9566" y="1017508"/>
            <a:ext cx="10515600" cy="345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235575" y="1579418"/>
            <a:ext cx="6102350" cy="451295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6138" y="1577975"/>
            <a:ext cx="4229100" cy="450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8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86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994331" y="3551907"/>
            <a:ext cx="8607420" cy="4423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867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06124" y="2934897"/>
            <a:ext cx="9295229" cy="603895"/>
          </a:xfrm>
          <a:prstGeom prst="rect">
            <a:avLst/>
          </a:prstGeom>
        </p:spPr>
        <p:txBody>
          <a:bodyPr/>
          <a:lstStyle>
            <a:lvl1pPr algn="l">
              <a:defRPr sz="2667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44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994331" y="3551907"/>
            <a:ext cx="8607420" cy="4423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867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06124" y="2934897"/>
            <a:ext cx="9295229" cy="603895"/>
          </a:xfrm>
          <a:prstGeom prst="rect">
            <a:avLst/>
          </a:prstGeom>
        </p:spPr>
        <p:txBody>
          <a:bodyPr/>
          <a:lstStyle>
            <a:lvl1pPr algn="l">
              <a:defRPr sz="2667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54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13"/>
          <p:cNvSpPr>
            <a:spLocks noGrp="1"/>
          </p:cNvSpPr>
          <p:nvPr>
            <p:ph type="subTitle" idx="1" hasCustomPrompt="1"/>
          </p:nvPr>
        </p:nvSpPr>
        <p:spPr>
          <a:xfrm>
            <a:off x="994331" y="3551907"/>
            <a:ext cx="8607420" cy="4423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>
                  <a:lumMod val="50000"/>
                </a:schemeClr>
              </a:buClr>
              <a:buSzPct val="150000"/>
              <a:buFontTx/>
              <a:buNone/>
              <a:defRPr sz="1867">
                <a:solidFill>
                  <a:schemeClr val="tx2">
                    <a:lumMod val="50000"/>
                  </a:schemeClr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06124" y="2934897"/>
            <a:ext cx="9295229" cy="603895"/>
          </a:xfrm>
          <a:prstGeom prst="rect">
            <a:avLst/>
          </a:prstGeom>
        </p:spPr>
        <p:txBody>
          <a:bodyPr/>
          <a:lstStyle>
            <a:lvl1pPr algn="l">
              <a:defRPr sz="2667" b="0" i="0">
                <a:solidFill>
                  <a:schemeClr val="bg1"/>
                </a:solidFill>
                <a:latin typeface="Vinci Sans" panose="02000000000000000000" pitchFamily="2" charset="0"/>
                <a:cs typeface="Vinci Sans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075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9566" y="1017508"/>
            <a:ext cx="10541479" cy="345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9887" y="370781"/>
            <a:ext cx="13716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311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 +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7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73803" y="6356354"/>
            <a:ext cx="971061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090E-DF2D-4563-A18C-45FC932613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341442"/>
            <a:ext cx="1097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3" tIns="47886" rIns="95773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09600" y="180757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4697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seul +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7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73803" y="6356354"/>
            <a:ext cx="971061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090E-DF2D-4563-A18C-45FC932613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341442"/>
            <a:ext cx="1097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3" tIns="47886" rIns="95773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09600" y="164282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2695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seul +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7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73803" y="6356354"/>
            <a:ext cx="971061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090E-DF2D-4563-A18C-45FC932613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341442"/>
            <a:ext cx="1097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3" tIns="47886" rIns="95773" bIns="47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09600" y="164282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16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045" y="933449"/>
            <a:ext cx="11983333" cy="5221227"/>
          </a:xfrm>
          <a:prstGeom prst="rect">
            <a:avLst/>
          </a:prstGeom>
          <a:noFill/>
          <a:ln w="76200">
            <a:gradFill>
              <a:gsLst>
                <a:gs pos="55000">
                  <a:schemeClr val="accent2"/>
                </a:gs>
                <a:gs pos="33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101190" y="5230612"/>
            <a:ext cx="12024136" cy="9555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tIns="182880" bIns="182880"/>
          <a:lstStyle>
            <a:lvl1pPr marL="355591" indent="-3555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214E"/>
                </a:solidFill>
                <a:latin typeface="Vinci Sans"/>
                <a:ea typeface="+mn-ea"/>
                <a:cs typeface="Vinci Sans"/>
              </a:defRPr>
            </a:lvl1pPr>
            <a:lvl2pPr marL="742931" indent="-28574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Vinci Sans"/>
                <a:ea typeface="+mn-ea"/>
                <a:cs typeface="Vinci Sans"/>
              </a:defRPr>
            </a:lvl2pPr>
            <a:lvl3pPr marL="1163609" indent="-24923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AA1913"/>
                </a:solidFill>
                <a:latin typeface="Vinci Sans"/>
                <a:ea typeface="+mn-ea"/>
                <a:cs typeface="Vinci San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1200"/>
              </a:spcAft>
              <a:buClr>
                <a:srgbClr val="004489"/>
              </a:buClr>
              <a:buNone/>
              <a:defRPr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3530" y="1017429"/>
            <a:ext cx="7354415" cy="416521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93664" y="1017429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93664" y="2420274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8091" y="3825443"/>
            <a:ext cx="4405520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98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045" y="933449"/>
            <a:ext cx="11983333" cy="5221227"/>
          </a:xfrm>
          <a:prstGeom prst="rect">
            <a:avLst/>
          </a:prstGeom>
          <a:noFill/>
          <a:ln w="76200">
            <a:gradFill>
              <a:gsLst>
                <a:gs pos="55000">
                  <a:schemeClr val="accent2"/>
                </a:gs>
                <a:gs pos="33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101190" y="5230612"/>
            <a:ext cx="12024136" cy="9555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tIns="182880" bIns="182880"/>
          <a:lstStyle>
            <a:lvl1pPr marL="355591" indent="-35559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00214E"/>
                </a:solidFill>
                <a:latin typeface="Vinci Sans"/>
                <a:ea typeface="+mn-ea"/>
                <a:cs typeface="Vinci Sans"/>
              </a:defRPr>
            </a:lvl1pPr>
            <a:lvl2pPr marL="742931" indent="-28574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Vinci Sans"/>
                <a:ea typeface="+mn-ea"/>
                <a:cs typeface="Vinci Sans"/>
              </a:defRPr>
            </a:lvl2pPr>
            <a:lvl3pPr marL="1163609" indent="-24923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AA1913"/>
                </a:solidFill>
                <a:latin typeface="Vinci Sans"/>
                <a:ea typeface="+mn-ea"/>
                <a:cs typeface="Vinci San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1200"/>
              </a:spcAft>
              <a:buClr>
                <a:srgbClr val="004489"/>
              </a:buClr>
              <a:buNone/>
              <a:defRPr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4399" y="1018800"/>
            <a:ext cx="3649643" cy="41652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17" name="Picture Placeholder 3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896387" y="1017429"/>
            <a:ext cx="3650400" cy="416794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93664" y="1017429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3664" y="2420274"/>
            <a:ext cx="4414375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98091" y="3825443"/>
            <a:ext cx="4405520" cy="13572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5520"/>
            <a:ext cx="10515600" cy="4833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45"/>
            <a:ext cx="10515600" cy="45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6835" y="6356350"/>
            <a:ext cx="4114800" cy="365125"/>
          </a:xfrm>
        </p:spPr>
        <p:txBody>
          <a:bodyPr/>
          <a:lstStyle/>
          <a:p>
            <a:pPr algn="l"/>
            <a:r>
              <a:rPr lang="da-DK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9566" y="1017508"/>
            <a:ext cx="10521695" cy="345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13261" y="6233632"/>
            <a:ext cx="10548000" cy="83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29887" y="370781"/>
            <a:ext cx="13716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7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01388"/>
            <a:ext cx="12192000" cy="1313699"/>
          </a:xfrm>
        </p:spPr>
        <p:txBody>
          <a:bodyPr>
            <a:normAutofit/>
          </a:bodyPr>
          <a:lstStyle>
            <a:lvl1pPr algn="r"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343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Click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52" y="1018576"/>
            <a:ext cx="12192000" cy="1313699"/>
          </a:xfrm>
        </p:spPr>
        <p:txBody>
          <a:bodyPr>
            <a:normAutofit/>
          </a:bodyPr>
          <a:lstStyle>
            <a:lvl1pPr algn="r"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38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3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44883" name="swoo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0" y="0"/>
            <a:ext cx="12141773" cy="56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580312"/>
            <a:ext cx="4457007" cy="103366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sz="60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Title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5697740"/>
            <a:ext cx="4457007" cy="5284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Subtitle</a:t>
            </a:r>
            <a:endParaRPr lang="da-DK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5613977"/>
            <a:ext cx="1692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3482016" name="LogoLar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800" y="327600"/>
            <a:ext cx="3544615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5520"/>
            <a:ext cx="10515600" cy="67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0"/>
              </a:spcAft>
              <a:tabLst>
                <a:tab pos="450215" algn="l"/>
                <a:tab pos="5303520" algn="r"/>
              </a:tabLst>
            </a:pPr>
            <a:r>
              <a:rPr lang="en-US" sz="2800">
                <a:solidFill>
                  <a:srgbClr val="231F20"/>
                </a:solidFill>
                <a:effectLst/>
                <a:latin typeface="Vinci Serif"/>
                <a:cs typeface="Times New Roman" panose="02020603050405020304" pitchFamily="18" charset="0"/>
              </a:rPr>
              <a:t>Click to edit Master title style</a:t>
            </a: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98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04289507" name="LogoSmall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260000" y="6404400"/>
            <a:ext cx="103846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6" r:id="rId4"/>
    <p:sldLayoutId id="2147483655" r:id="rId5"/>
    <p:sldLayoutId id="2147483654" r:id="rId6"/>
    <p:sldLayoutId id="2147483651" r:id="rId7"/>
    <p:sldLayoutId id="2147483649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5520"/>
            <a:ext cx="10515600" cy="67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0"/>
              </a:spcAft>
              <a:tabLst>
                <a:tab pos="450215" algn="l"/>
                <a:tab pos="5303520" algn="r"/>
              </a:tabLst>
            </a:pPr>
            <a:r>
              <a:rPr lang="en-GB" sz="2800" dirty="0">
                <a:solidFill>
                  <a:srgbClr val="231F20"/>
                </a:solidFill>
                <a:effectLst/>
                <a:latin typeface="Vinci Serif"/>
                <a:ea typeface="Times New Roman" panose="02020603050405020304" pitchFamily="18" charset="0"/>
                <a:cs typeface="Times New Roman" panose="02020603050405020304" pitchFamily="18" charset="0"/>
              </a:rPr>
              <a:t>Click to edit Master title style</a:t>
            </a: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83820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Group Pres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98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90713259" name="LogoSmall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260000" y="6404400"/>
            <a:ext cx="103846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5520"/>
            <a:ext cx="10515600" cy="67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0"/>
              </a:spcAft>
              <a:tabLst>
                <a:tab pos="450215" algn="l"/>
                <a:tab pos="5303520" algn="r"/>
              </a:tabLst>
            </a:pPr>
            <a:r>
              <a:rPr lang="en-GB" sz="2800" dirty="0">
                <a:solidFill>
                  <a:srgbClr val="231F20"/>
                </a:solidFill>
                <a:effectLst/>
                <a:latin typeface="Vinci Serif"/>
                <a:ea typeface="Times New Roman" panose="02020603050405020304" pitchFamily="18" charset="0"/>
                <a:cs typeface="Times New Roman" panose="02020603050405020304" pitchFamily="18" charset="0"/>
              </a:rPr>
              <a:t>Click to edit Master title style</a:t>
            </a: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srgbClr val="000000">
                    <a:tint val="75000"/>
                  </a:srgbClr>
                </a:solidFill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98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112111597" name="LogoSmall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000" y="6404400"/>
            <a:ext cx="1065375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3" r:id="rId11"/>
    <p:sldLayoutId id="214748370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869756"/>
            <a:ext cx="6541168" cy="5284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Designed to Deliver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86166" y="5474919"/>
            <a:ext cx="410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Kritika Kaur</a:t>
            </a:r>
          </a:p>
          <a:p>
            <a:r>
              <a:rPr lang="en-GB" dirty="0" smtClean="0"/>
              <a:t>Technical Manager and Radiological Safety Officer at Nuvia India</a:t>
            </a:r>
          </a:p>
          <a:p>
            <a:r>
              <a:rPr lang="en-GB" dirty="0" smtClean="0"/>
              <a:t>India Energy Forum - 2019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8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Pre-disposal Management</a:t>
            </a:r>
            <a:endParaRPr lang="en-GB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Picture 2" descr="C:\WINDOWS\Profiles\sten\Skrivbord\PIC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52" y="1431586"/>
            <a:ext cx="2443702" cy="1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7" descr="C:\sten\IAEA\teaching files\DSC0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1" y="3649009"/>
            <a:ext cx="2057400" cy="19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1" y="1431586"/>
            <a:ext cx="1978025" cy="19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27" descr="C:\WINDOWS\Skrivbord\kursen26jul\bilder\wast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6" y="3649009"/>
            <a:ext cx="2040312" cy="19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WINDOWS\Skrivbord\kursen26jul\bilder\stor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6" y="1396471"/>
            <a:ext cx="2000717" cy="20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29" descr="C:\sten\rtg\rtgnm-filer\image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52" y="3649009"/>
            <a:ext cx="2443702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576" y="5773271"/>
            <a:ext cx="197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61635" y="5773271"/>
            <a:ext cx="18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Segregation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64368" y="575534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Pre-treatment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9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Transport and disposal of Radioactive waste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7045"/>
            <a:ext cx="7427259" cy="4503600"/>
          </a:xfrm>
        </p:spPr>
        <p:txBody>
          <a:bodyPr>
            <a:normAutofit/>
          </a:bodyPr>
          <a:lstStyle/>
          <a:p>
            <a:r>
              <a:rPr lang="en-GB" sz="1800" b="1" dirty="0"/>
              <a:t>Criteria for </a:t>
            </a:r>
            <a:r>
              <a:rPr lang="en-GB" sz="1800" b="1" dirty="0" smtClean="0"/>
              <a:t>Transport-</a:t>
            </a:r>
            <a:r>
              <a:rPr lang="en-GB" sz="1800" dirty="0"/>
              <a:t>Safety Code for </a:t>
            </a:r>
            <a:r>
              <a:rPr lang="en-GB" sz="1800" dirty="0" smtClean="0"/>
              <a:t>the Transport </a:t>
            </a:r>
            <a:r>
              <a:rPr lang="en-GB" sz="1800" dirty="0"/>
              <a:t>of Radioactive Materials, AERB/SC/TR-1, </a:t>
            </a:r>
            <a:r>
              <a:rPr lang="en-GB" sz="1800" dirty="0" smtClean="0"/>
              <a:t>1986</a:t>
            </a:r>
            <a:endParaRPr lang="en-GB" sz="1800" dirty="0"/>
          </a:p>
          <a:p>
            <a:r>
              <a:rPr lang="en-GB" sz="1800" b="1" dirty="0" smtClean="0"/>
              <a:t>Disposal of Solid Waste</a:t>
            </a:r>
          </a:p>
          <a:p>
            <a:r>
              <a:rPr lang="en-GB" sz="1200" dirty="0" smtClean="0"/>
              <a:t>Group-</a:t>
            </a:r>
            <a:r>
              <a:rPr lang="en-GB" sz="1200" dirty="0"/>
              <a:t> contamination levels, associated radionuclides and the </a:t>
            </a:r>
            <a:r>
              <a:rPr lang="en-GB" sz="1200" dirty="0" smtClean="0"/>
              <a:t>quantity</a:t>
            </a:r>
          </a:p>
          <a:p>
            <a:r>
              <a:rPr lang="en-GB" sz="1200" dirty="0"/>
              <a:t>Such waste </a:t>
            </a:r>
            <a:r>
              <a:rPr lang="en-GB" sz="1200" dirty="0" smtClean="0"/>
              <a:t>should be </a:t>
            </a:r>
            <a:r>
              <a:rPr lang="en-GB" sz="1200" dirty="0"/>
              <a:t>locally buried or incinerated with the consent of the AERB after </a:t>
            </a:r>
            <a:r>
              <a:rPr lang="en-GB" sz="1200" dirty="0" smtClean="0"/>
              <a:t>providing for </a:t>
            </a:r>
            <a:r>
              <a:rPr lang="en-GB" sz="1200" dirty="0"/>
              <a:t>adequate decay of activity. In all the above cases, authorisation </a:t>
            </a:r>
            <a:r>
              <a:rPr lang="en-GB" sz="1200" dirty="0" smtClean="0"/>
              <a:t>from regulatory </a:t>
            </a:r>
            <a:r>
              <a:rPr lang="en-GB" sz="1200" dirty="0"/>
              <a:t>body prior to disposal should be obtained as required under </a:t>
            </a:r>
            <a:r>
              <a:rPr lang="en-GB" sz="1200" dirty="0" smtClean="0"/>
              <a:t>the Atomic </a:t>
            </a:r>
            <a:r>
              <a:rPr lang="en-GB" sz="1200" dirty="0"/>
              <a:t>Energy (Safe Disposal of Radioactive Wastes) Rules, 1987, G.S.R. 125.</a:t>
            </a:r>
            <a:endParaRPr lang="en-GB" sz="1200" dirty="0" smtClean="0"/>
          </a:p>
          <a:p>
            <a:r>
              <a:rPr lang="en-GB" sz="1800" b="1" dirty="0" smtClean="0"/>
              <a:t>Disposal of liquid waste</a:t>
            </a:r>
          </a:p>
          <a:p>
            <a:r>
              <a:rPr lang="en-GB" sz="1200" dirty="0"/>
              <a:t>Classified as aqueous or non-aqueous (organic)</a:t>
            </a:r>
          </a:p>
          <a:p>
            <a:r>
              <a:rPr lang="en-GB" sz="1200" dirty="0"/>
              <a:t>Aqueous liquids should be treated and the activity concentration levels in </a:t>
            </a:r>
            <a:r>
              <a:rPr lang="en-GB" sz="1200" dirty="0" smtClean="0"/>
              <a:t>the liquid </a:t>
            </a:r>
            <a:r>
              <a:rPr lang="en-GB" sz="1200" dirty="0"/>
              <a:t>effluent should be brought down to authorised limits prior to </a:t>
            </a:r>
            <a:r>
              <a:rPr lang="en-GB" sz="1200" dirty="0" smtClean="0"/>
              <a:t>discharge into </a:t>
            </a:r>
            <a:r>
              <a:rPr lang="en-GB" sz="1200" dirty="0"/>
              <a:t>appropriate environment.</a:t>
            </a:r>
          </a:p>
          <a:p>
            <a:r>
              <a:rPr lang="en-GB" sz="1800" b="1" dirty="0" smtClean="0"/>
              <a:t>Disposal of gaseous waste</a:t>
            </a:r>
          </a:p>
          <a:p>
            <a:r>
              <a:rPr lang="en-GB" sz="1200" dirty="0"/>
              <a:t>HEPA filter</a:t>
            </a:r>
          </a:p>
          <a:p>
            <a:r>
              <a:rPr lang="en-GB" sz="1200" dirty="0"/>
              <a:t>Discharges of airborne releases should be within the authorised limits specified by AERB.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82" y="1587046"/>
            <a:ext cx="3191435" cy="2975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2659" y="4787098"/>
            <a:ext cx="326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Nuvia-</a:t>
            </a:r>
            <a:r>
              <a:rPr lang="en-GB" dirty="0" err="1" smtClean="0"/>
              <a:t>Nulab</a:t>
            </a:r>
            <a:r>
              <a:rPr lang="en-GB" dirty="0" smtClean="0"/>
              <a:t>-Box with lead shielding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5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Project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8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30" y="534122"/>
            <a:ext cx="10515600" cy="483386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+mn-lt"/>
              </a:rPr>
              <a:t>Decommissioning of Radioactive disposal Pit : Unilever Bangalore</a:t>
            </a:r>
            <a:br>
              <a:rPr lang="en-GB" sz="2000" b="1" dirty="0">
                <a:latin typeface="+mn-lt"/>
              </a:rPr>
            </a:br>
            <a:endParaRPr lang="en-GB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30" y="1020693"/>
            <a:ext cx="7490012" cy="4503600"/>
          </a:xfrm>
        </p:spPr>
        <p:txBody>
          <a:bodyPr>
            <a:normAutofit/>
          </a:bodyPr>
          <a:lstStyle/>
          <a:p>
            <a:pPr algn="just"/>
            <a:r>
              <a:rPr lang="en-GB" sz="1700" dirty="0" smtClean="0"/>
              <a:t>Unilever R&amp;D had </a:t>
            </a:r>
            <a:r>
              <a:rPr lang="en-GB" sz="1700" dirty="0"/>
              <a:t>a radioactive waste disposal pit </a:t>
            </a:r>
            <a:r>
              <a:rPr lang="en-GB" sz="1700" dirty="0" smtClean="0"/>
              <a:t>where </a:t>
            </a:r>
            <a:r>
              <a:rPr lang="en-GB" sz="1700" dirty="0"/>
              <a:t>they had disposed off </a:t>
            </a:r>
            <a:r>
              <a:rPr lang="en-GB" sz="1700" dirty="0" smtClean="0"/>
              <a:t> </a:t>
            </a:r>
            <a:r>
              <a:rPr lang="en-GB" sz="1700" dirty="0"/>
              <a:t>low activity radioactive chemicals </a:t>
            </a:r>
            <a:r>
              <a:rPr lang="en-GB" sz="1700" dirty="0" smtClean="0"/>
              <a:t>which </a:t>
            </a:r>
            <a:r>
              <a:rPr lang="en-GB" sz="1700" dirty="0"/>
              <a:t>were mainly amino-acids and various non-contaminated items that were used in their radio-chemistry laboratory. </a:t>
            </a:r>
            <a:endParaRPr lang="en-GB" sz="1700" dirty="0" smtClean="0"/>
          </a:p>
          <a:p>
            <a:pPr algn="just"/>
            <a:r>
              <a:rPr lang="en-GB" sz="1700" dirty="0" smtClean="0"/>
              <a:t>These </a:t>
            </a:r>
            <a:r>
              <a:rPr lang="en-GB" sz="1700" dirty="0"/>
              <a:t>materials were disposed in pit as per AERB guidelines in the year 2009 &amp; 2016. The client wanted to extract these radioactive materials from pit and dispose </a:t>
            </a:r>
            <a:r>
              <a:rPr lang="en-GB" sz="1700" dirty="0" smtClean="0"/>
              <a:t>off permanently as </a:t>
            </a:r>
            <a:r>
              <a:rPr lang="en-GB" sz="1700" dirty="0"/>
              <a:t>per AERB </a:t>
            </a:r>
            <a:r>
              <a:rPr lang="en-GB" sz="1700" dirty="0" smtClean="0"/>
              <a:t>guidelines. </a:t>
            </a:r>
          </a:p>
          <a:p>
            <a:pPr algn="just"/>
            <a:r>
              <a:rPr lang="en-GB" sz="1700" dirty="0" smtClean="0"/>
              <a:t>Thus</a:t>
            </a:r>
            <a:r>
              <a:rPr lang="en-GB" sz="1700" dirty="0"/>
              <a:t>, NUVIA consulted &amp; worked with Unilever to </a:t>
            </a:r>
            <a:r>
              <a:rPr lang="en-GB" sz="1700" b="1" dirty="0"/>
              <a:t>“Recover Disposal Pit Safely From Ground</a:t>
            </a:r>
            <a:r>
              <a:rPr lang="en-GB" sz="1700" dirty="0"/>
              <a:t>”, </a:t>
            </a:r>
            <a:r>
              <a:rPr lang="en-GB" sz="1700" b="1" dirty="0"/>
              <a:t>“Retrieve Radioisotope Chemicals From Pit”</a:t>
            </a:r>
            <a:r>
              <a:rPr lang="en-GB" sz="1700" dirty="0"/>
              <a:t>, </a:t>
            </a:r>
            <a:r>
              <a:rPr lang="en-GB" sz="1700" b="1" dirty="0"/>
              <a:t>“</a:t>
            </a:r>
            <a:r>
              <a:rPr lang="en-GB" sz="1700" b="1" dirty="0" smtClean="0"/>
              <a:t>Dispose </a:t>
            </a:r>
            <a:r>
              <a:rPr lang="en-GB" sz="1700" b="1" dirty="0"/>
              <a:t>Retrieved Chemicals As Per AERB Guidelines” </a:t>
            </a:r>
            <a:r>
              <a:rPr lang="en-GB" sz="1700" dirty="0"/>
              <a:t>&amp; </a:t>
            </a:r>
            <a:r>
              <a:rPr lang="en-GB" sz="1700" b="1" dirty="0"/>
              <a:t>“</a:t>
            </a:r>
            <a:r>
              <a:rPr lang="en-GB" sz="1700" b="1" dirty="0" smtClean="0"/>
              <a:t>Decommission </a:t>
            </a:r>
            <a:r>
              <a:rPr lang="en-GB" sz="1700" b="1" dirty="0"/>
              <a:t>Pit As Per AERB Guidelines”.</a:t>
            </a:r>
            <a:r>
              <a:rPr lang="en-GB" sz="1700" dirty="0"/>
              <a:t> </a:t>
            </a:r>
            <a:endParaRPr lang="en-GB" sz="1700" dirty="0" smtClean="0"/>
          </a:p>
          <a:p>
            <a:r>
              <a:rPr lang="en-GB" sz="1700" dirty="0" smtClean="0"/>
              <a:t>NUVIA </a:t>
            </a:r>
            <a:r>
              <a:rPr lang="en-GB" sz="1700" dirty="0"/>
              <a:t>successfully completed this </a:t>
            </a:r>
            <a:r>
              <a:rPr lang="en-GB" sz="1700" dirty="0" smtClean="0"/>
              <a:t>activity.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 bwMode="auto">
          <a:xfrm>
            <a:off x="8498541" y="1020216"/>
            <a:ext cx="3388660" cy="178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77" y="2767905"/>
            <a:ext cx="3388660" cy="178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77" y="4213412"/>
            <a:ext cx="3359524" cy="163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86" y="4772878"/>
            <a:ext cx="1796609" cy="10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530770"/>
            <a:ext cx="11443447" cy="483386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+mn-lt"/>
              </a:rPr>
              <a:t>Decommissioning of Radiobiology laboratory: </a:t>
            </a:r>
            <a:r>
              <a:rPr lang="en-GB" sz="2000" b="1" dirty="0" err="1">
                <a:latin typeface="+mn-lt"/>
              </a:rPr>
              <a:t>Lupin</a:t>
            </a:r>
            <a:r>
              <a:rPr lang="en-GB" sz="2000" b="1" dirty="0">
                <a:latin typeface="+mn-lt"/>
              </a:rPr>
              <a:t> Research Park Pune</a:t>
            </a:r>
            <a:br>
              <a:rPr lang="en-GB" sz="2000" b="1" dirty="0">
                <a:latin typeface="+mn-lt"/>
              </a:rPr>
            </a:br>
            <a:endParaRPr lang="en-GB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45"/>
            <a:ext cx="7490012" cy="4503600"/>
          </a:xfrm>
        </p:spPr>
        <p:txBody>
          <a:bodyPr>
            <a:normAutofit/>
          </a:bodyPr>
          <a:lstStyle/>
          <a:p>
            <a:r>
              <a:rPr lang="en-GB" dirty="0" smtClean="0"/>
              <a:t>Consultancy  for safe shifting of Radioactive chemicals to New facility from old facility.</a:t>
            </a:r>
          </a:p>
          <a:p>
            <a:r>
              <a:rPr lang="en-GB" dirty="0" smtClean="0"/>
              <a:t>Consultancy on </a:t>
            </a:r>
            <a:r>
              <a:rPr lang="en-GB" dirty="0"/>
              <a:t>Atomic energy (safe disposal of radioactive wastes) rules, </a:t>
            </a:r>
            <a:r>
              <a:rPr lang="en-GB" dirty="0" smtClean="0"/>
              <a:t>1987.</a:t>
            </a:r>
          </a:p>
          <a:p>
            <a:r>
              <a:rPr lang="en-GB" dirty="0" smtClean="0"/>
              <a:t>Swipe test of entire laboratory</a:t>
            </a:r>
          </a:p>
          <a:p>
            <a:r>
              <a:rPr lang="en-GB" dirty="0" smtClean="0"/>
              <a:t>The area was decontaminated with decontamination chemicals and the site was totally cleared of radioactivity.</a:t>
            </a:r>
          </a:p>
          <a:p>
            <a:r>
              <a:rPr lang="en-GB" dirty="0" smtClean="0"/>
              <a:t>Site ready for decommissioning.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93" y="2401455"/>
            <a:ext cx="2690629" cy="190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93" y="4305849"/>
            <a:ext cx="2690628" cy="1802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75774" y="371708"/>
            <a:ext cx="1876499" cy="2672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11" y="4544868"/>
            <a:ext cx="1639141" cy="1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2" y="530770"/>
            <a:ext cx="11443447" cy="483386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+mn-lt"/>
              </a:rPr>
              <a:t>Design, Engineering, Certification Consultancy Services for X-Ray </a:t>
            </a:r>
            <a:r>
              <a:rPr lang="en-GB" sz="2000" b="1" dirty="0" smtClean="0">
                <a:latin typeface="+mn-lt"/>
              </a:rPr>
              <a:t>Facility: L&amp;T ECC</a:t>
            </a:r>
            <a:r>
              <a:rPr lang="en-GB" sz="2000" b="1" dirty="0">
                <a:latin typeface="+mn-lt"/>
              </a:rPr>
              <a:t/>
            </a:r>
            <a:br>
              <a:rPr lang="en-GB" sz="2000" b="1" dirty="0">
                <a:latin typeface="+mn-lt"/>
              </a:rPr>
            </a:br>
            <a:endParaRPr lang="en-GB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45"/>
            <a:ext cx="7283824" cy="4503600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Consultancy  for Design and engineering of Lead shielding of X-ray facility for Non Destructive Testing of aircraft components in Hangar facility at </a:t>
            </a:r>
            <a:r>
              <a:rPr lang="en-GB" dirty="0" err="1" smtClean="0"/>
              <a:t>Hindon</a:t>
            </a:r>
            <a:r>
              <a:rPr lang="en-GB" dirty="0" smtClean="0"/>
              <a:t> Airbase, Ghaziabad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30" y="4493513"/>
            <a:ext cx="2795026" cy="141631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56" y="1665827"/>
            <a:ext cx="3611787" cy="28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94" y="534122"/>
            <a:ext cx="10515600" cy="483386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</a:rPr>
              <a:t>FRM reference example: SUE SIA “RADON” in Russia</a:t>
            </a:r>
            <a:r>
              <a:rPr lang="en-GB" sz="2000" dirty="0">
                <a:latin typeface="+mn-lt"/>
              </a:rPr>
              <a:t/>
            </a:r>
            <a:br>
              <a:rPr lang="en-GB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88" y="1362984"/>
            <a:ext cx="6575612" cy="4503600"/>
          </a:xfrm>
        </p:spPr>
        <p:txBody>
          <a:bodyPr/>
          <a:lstStyle/>
          <a:p>
            <a:r>
              <a:rPr lang="en-GB" dirty="0"/>
              <a:t>RADIOLOGICAL CHARACTERIZATION </a:t>
            </a:r>
            <a:r>
              <a:rPr lang="en-GB" dirty="0" smtClean="0"/>
              <a:t>SYSTEM</a:t>
            </a:r>
          </a:p>
          <a:p>
            <a:endParaRPr lang="en-GB" dirty="0"/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Stationary </a:t>
            </a:r>
            <a:r>
              <a:rPr lang="en-GB" dirty="0">
                <a:solidFill>
                  <a:schemeClr val="tx1"/>
                </a:solidFill>
              </a:rPr>
              <a:t>system with </a:t>
            </a:r>
            <a:r>
              <a:rPr lang="en-GB" dirty="0" err="1">
                <a:solidFill>
                  <a:schemeClr val="tx1"/>
                </a:solidFill>
              </a:rPr>
              <a:t>HPGe</a:t>
            </a:r>
            <a:r>
              <a:rPr lang="en-GB" dirty="0">
                <a:solidFill>
                  <a:schemeClr val="tx1"/>
                </a:solidFill>
              </a:rPr>
              <a:t> detector and a </a:t>
            </a:r>
            <a:r>
              <a:rPr lang="en-GB" dirty="0" smtClean="0">
                <a:solidFill>
                  <a:schemeClr val="tx1"/>
                </a:solidFill>
              </a:rPr>
              <a:t>conveyer for </a:t>
            </a:r>
            <a:r>
              <a:rPr lang="en-GB" dirty="0">
                <a:solidFill>
                  <a:schemeClr val="tx1"/>
                </a:solidFill>
              </a:rPr>
              <a:t>25 drums for automatic RW </a:t>
            </a:r>
            <a:r>
              <a:rPr lang="en-GB" dirty="0" smtClean="0">
                <a:solidFill>
                  <a:schemeClr val="tx1"/>
                </a:solidFill>
              </a:rPr>
              <a:t>measurement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2 </a:t>
            </a:r>
            <a:r>
              <a:rPr lang="en-GB" dirty="0">
                <a:solidFill>
                  <a:schemeClr val="tx1"/>
                </a:solidFill>
              </a:rPr>
              <a:t>mobile systems with </a:t>
            </a:r>
            <a:r>
              <a:rPr lang="en-GB" dirty="0" err="1">
                <a:solidFill>
                  <a:schemeClr val="tx1"/>
                </a:solidFill>
              </a:rPr>
              <a:t>HPGe</a:t>
            </a:r>
            <a:r>
              <a:rPr lang="en-GB" dirty="0">
                <a:solidFill>
                  <a:schemeClr val="tx1"/>
                </a:solidFill>
              </a:rPr>
              <a:t> detector and a </a:t>
            </a:r>
            <a:r>
              <a:rPr lang="en-GB" dirty="0" smtClean="0">
                <a:solidFill>
                  <a:schemeClr val="tx1"/>
                </a:solidFill>
              </a:rPr>
              <a:t>turntable ISO-CART </a:t>
            </a:r>
            <a:r>
              <a:rPr lang="en-GB" dirty="0">
                <a:solidFill>
                  <a:schemeClr val="tx1"/>
                </a:solidFill>
              </a:rPr>
              <a:t>+ MCA </a:t>
            </a:r>
            <a:r>
              <a:rPr lang="en-GB" dirty="0" err="1">
                <a:solidFill>
                  <a:schemeClr val="tx1"/>
                </a:solidFill>
              </a:rPr>
              <a:t>DigiDart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device SW </a:t>
            </a:r>
            <a:r>
              <a:rPr lang="en-GB" dirty="0" err="1">
                <a:solidFill>
                  <a:schemeClr val="tx1"/>
                </a:solidFill>
              </a:rPr>
              <a:t>GamControl</a:t>
            </a:r>
            <a:r>
              <a:rPr lang="en-GB" dirty="0">
                <a:solidFill>
                  <a:schemeClr val="tx1"/>
                </a:solidFill>
              </a:rPr>
              <a:t>, RAOS, </a:t>
            </a:r>
            <a:r>
              <a:rPr lang="en-GB" dirty="0" err="1">
                <a:solidFill>
                  <a:schemeClr val="tx1"/>
                </a:solidFill>
              </a:rPr>
              <a:t>GamaVision</a:t>
            </a:r>
            <a:r>
              <a:rPr lang="en-GB" dirty="0">
                <a:solidFill>
                  <a:schemeClr val="tx1"/>
                </a:solidFill>
              </a:rPr>
              <a:t>, Isotopic </a:t>
            </a:r>
            <a:r>
              <a:rPr lang="en-GB" dirty="0" smtClean="0">
                <a:solidFill>
                  <a:schemeClr val="tx1"/>
                </a:solidFill>
              </a:rPr>
              <a:t>32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Generating </a:t>
            </a:r>
            <a:r>
              <a:rPr lang="en-GB" dirty="0">
                <a:solidFill>
                  <a:schemeClr val="tx1"/>
                </a:solidFill>
              </a:rPr>
              <a:t>reports for the State control and </a:t>
            </a:r>
            <a:r>
              <a:rPr lang="en-GB" dirty="0" smtClean="0">
                <a:solidFill>
                  <a:schemeClr val="tx1"/>
                </a:solidFill>
              </a:rPr>
              <a:t>accounting system </a:t>
            </a:r>
            <a:r>
              <a:rPr lang="en-GB" dirty="0">
                <a:solidFill>
                  <a:schemeClr val="tx1"/>
                </a:solidFill>
              </a:rPr>
              <a:t>of RW&amp;RM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733" y="707213"/>
            <a:ext cx="3999574" cy="54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89" y="534122"/>
            <a:ext cx="10515600" cy="483386"/>
          </a:xfrm>
        </p:spPr>
        <p:txBody>
          <a:bodyPr>
            <a:noAutofit/>
          </a:bodyPr>
          <a:lstStyle/>
          <a:p>
            <a:r>
              <a:rPr lang="en-GB" sz="2000" b="1" dirty="0">
                <a:latin typeface="+mn-lt"/>
              </a:rPr>
              <a:t>FRM reference example: LITHUANIA, IGNALINA NPP</a:t>
            </a:r>
            <a:r>
              <a:rPr lang="en-GB" sz="2000" dirty="0">
                <a:latin typeface="+mn-lt"/>
              </a:rPr>
              <a:t/>
            </a:r>
            <a:br>
              <a:rPr lang="en-GB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60" y="1017508"/>
            <a:ext cx="6057411" cy="45036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NPP UNDER DECOMMISSIONING</a:t>
            </a:r>
          </a:p>
          <a:p>
            <a:r>
              <a:rPr lang="en-GB" sz="1600" dirty="0" smtClean="0"/>
              <a:t>Stationary </a:t>
            </a:r>
            <a:r>
              <a:rPr lang="en-GB" sz="1600" dirty="0"/>
              <a:t>and mobile systems for RW free </a:t>
            </a:r>
            <a:r>
              <a:rPr lang="en-GB" sz="1600" dirty="0" smtClean="0"/>
              <a:t>release measurement </a:t>
            </a:r>
            <a:r>
              <a:rPr lang="en-GB" sz="1600" dirty="0"/>
              <a:t>which determines the possibility </a:t>
            </a:r>
            <a:r>
              <a:rPr lang="en-GB" sz="1600" dirty="0" smtClean="0"/>
              <a:t>of waste </a:t>
            </a:r>
            <a:r>
              <a:rPr lang="en-GB" sz="1600" dirty="0"/>
              <a:t>release into the </a:t>
            </a:r>
            <a:r>
              <a:rPr lang="en-GB" sz="1600" dirty="0" smtClean="0"/>
              <a:t>environment</a:t>
            </a:r>
          </a:p>
          <a:p>
            <a:endParaRPr lang="en-GB" sz="1600" dirty="0"/>
          </a:p>
          <a:p>
            <a:r>
              <a:rPr lang="en-GB" sz="1600" b="1" dirty="0" smtClean="0"/>
              <a:t>PROCUREMENT </a:t>
            </a:r>
            <a:r>
              <a:rPr lang="en-GB" sz="1600" b="1" dirty="0"/>
              <a:t>OF TOOLS AND EQUIPMENT </a:t>
            </a:r>
            <a:r>
              <a:rPr lang="en-GB" sz="1600" b="1" dirty="0" smtClean="0"/>
              <a:t>FOR RADIOLOGICAL CHARACTERIZATION</a:t>
            </a:r>
            <a:endParaRPr lang="en-GB" b="1" dirty="0"/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Supply </a:t>
            </a:r>
            <a:r>
              <a:rPr lang="en-GB" sz="1800" dirty="0">
                <a:solidFill>
                  <a:schemeClr val="tx1"/>
                </a:solidFill>
              </a:rPr>
              <a:t>and installation of the </a:t>
            </a:r>
            <a:r>
              <a:rPr lang="en-GB" sz="1800" dirty="0" smtClean="0">
                <a:solidFill>
                  <a:schemeClr val="tx1"/>
                </a:solidFill>
              </a:rPr>
              <a:t>measuring and </a:t>
            </a:r>
            <a:r>
              <a:rPr lang="en-GB" sz="1800" dirty="0">
                <a:solidFill>
                  <a:schemeClr val="tx1"/>
                </a:solidFill>
              </a:rPr>
              <a:t>laboratory </a:t>
            </a:r>
            <a:r>
              <a:rPr lang="en-GB" sz="1800" dirty="0" smtClean="0">
                <a:solidFill>
                  <a:schemeClr val="tx1"/>
                </a:solidFill>
              </a:rPr>
              <a:t>equipment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Development of radiochemical methods &amp; procedures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Creation </a:t>
            </a:r>
            <a:r>
              <a:rPr lang="en-GB" sz="1800" dirty="0">
                <a:solidFill>
                  <a:schemeClr val="tx1"/>
                </a:solidFill>
              </a:rPr>
              <a:t>of the system database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 for </a:t>
            </a:r>
            <a:r>
              <a:rPr lang="en-GB" sz="1800" dirty="0">
                <a:solidFill>
                  <a:schemeClr val="tx1"/>
                </a:solidFill>
              </a:rPr>
              <a:t>archiving </a:t>
            </a:r>
            <a:r>
              <a:rPr lang="en-GB" sz="1800" dirty="0" smtClean="0">
                <a:solidFill>
                  <a:schemeClr val="tx1"/>
                </a:solidFill>
              </a:rPr>
              <a:t>and presentation </a:t>
            </a:r>
            <a:r>
              <a:rPr lang="en-GB" sz="1800" dirty="0">
                <a:solidFill>
                  <a:schemeClr val="tx1"/>
                </a:solidFill>
              </a:rPr>
              <a:t>of 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 the </a:t>
            </a:r>
            <a:r>
              <a:rPr lang="en-GB" sz="1800" dirty="0">
                <a:solidFill>
                  <a:schemeClr val="tx1"/>
                </a:solidFill>
              </a:rPr>
              <a:t>measured </a:t>
            </a:r>
            <a:r>
              <a:rPr lang="en-GB" sz="1800" dirty="0" smtClean="0">
                <a:solidFill>
                  <a:schemeClr val="tx1"/>
                </a:solidFill>
              </a:rPr>
              <a:t> data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Training </a:t>
            </a:r>
            <a:r>
              <a:rPr lang="en-GB" sz="1800" dirty="0">
                <a:solidFill>
                  <a:schemeClr val="tx1"/>
                </a:solidFill>
              </a:rPr>
              <a:t>of radiochemical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  laboratory </a:t>
            </a:r>
            <a:r>
              <a:rPr lang="en-GB" sz="1800" dirty="0">
                <a:solidFill>
                  <a:schemeClr val="tx1"/>
                </a:solidFill>
              </a:rPr>
              <a:t>personnel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043" y="824753"/>
            <a:ext cx="3996595" cy="5289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30" y="3792070"/>
            <a:ext cx="3255019" cy="23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3" y="534122"/>
            <a:ext cx="11192435" cy="48338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sz="2200" b="1" dirty="0" smtClean="0">
                <a:latin typeface="+mn-lt"/>
              </a:rPr>
              <a:t>Decommissioning </a:t>
            </a:r>
            <a:r>
              <a:rPr lang="en-GB" sz="2200" b="1" dirty="0">
                <a:latin typeface="+mn-lt"/>
              </a:rPr>
              <a:t>a Facility Contaminated with Beryllium, Radioactivity and Asbestos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017508"/>
            <a:ext cx="7324165" cy="4503600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Client: Research site restoration Limited, UK</a:t>
            </a:r>
          </a:p>
          <a:p>
            <a:pPr algn="just"/>
            <a:r>
              <a:rPr lang="en-GB" sz="1400" dirty="0"/>
              <a:t>Contract awarded to Nuvia to undertake a comprehensive Health Physics survey and to subsequently decommission the facility.</a:t>
            </a: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1: Decommissioning Strategy established</a:t>
            </a:r>
          </a:p>
          <a:p>
            <a:r>
              <a:rPr lang="en-GB" sz="1400" dirty="0" smtClean="0"/>
              <a:t> </a:t>
            </a:r>
            <a:r>
              <a:rPr lang="en-GB" sz="1400" dirty="0"/>
              <a:t>An intrusive Health Physics survey was undertaken to measure radiation and contamination levels throughout the facility, including all associated drainage systems and the surrounding land</a:t>
            </a:r>
            <a:r>
              <a:rPr lang="en-GB" sz="1400" dirty="0" smtClean="0"/>
              <a:t>.</a:t>
            </a:r>
          </a:p>
          <a:p>
            <a:r>
              <a:rPr lang="en-GB" dirty="0" smtClean="0"/>
              <a:t>Based </a:t>
            </a:r>
            <a:r>
              <a:rPr lang="en-GB" dirty="0"/>
              <a:t>on the resultant data, a full safety case </a:t>
            </a:r>
            <a:r>
              <a:rPr lang="en-GB" dirty="0" smtClean="0"/>
              <a:t>was </a:t>
            </a:r>
            <a:r>
              <a:rPr lang="en-GB" dirty="0"/>
              <a:t>produced for decommissioning the facility.</a:t>
            </a: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2: Mobilisation followed endorsement of the safety case.</a:t>
            </a:r>
            <a:r>
              <a:rPr lang="en-GB" dirty="0"/>
              <a:t> 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sz="1400" dirty="0" smtClean="0"/>
              <a:t>Included </a:t>
            </a:r>
            <a:r>
              <a:rPr lang="en-GB" sz="1400" dirty="0"/>
              <a:t>provision of a mobile personnel decontamination station that divided the building into ten discrete areas for the purpose of contamination control.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dirty="0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1" y="1792942"/>
            <a:ext cx="4034117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74" y="5386464"/>
            <a:ext cx="4248150" cy="7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Nuvia India Private Ltd.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E-11, B-1 Extension, Mohan Co-operative Industrial Estate, New Delhi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011-49384300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 smtClean="0"/>
              <a:t>info@nuvia-india.com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smtClean="0"/>
              <a:t>www.nuvia-group.com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b="9821"/>
          <a:stretch>
            <a:fillRect/>
          </a:stretch>
        </p:blipFill>
        <p:spPr>
          <a:xfrm>
            <a:off x="1456764" y="1434352"/>
            <a:ext cx="9278471" cy="465268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1093694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GB" sz="2000" b="1" dirty="0" smtClean="0"/>
              <a:t>Radioactive Waste Management in Healthcare and Research sector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980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Introduction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Radionuclides, in the form of sealed and unsealed sources, are extensively used in medicine, industry, agriculture, research and various other applications. </a:t>
            </a:r>
            <a:endParaRPr lang="en-GB" dirty="0" smtClean="0"/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Such applications could result in generation of significant quantities of solid and liquid wastes and occasionally gaseous wastes.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management of waste arising from the use of radionuclides requires effective planning and provision of adequate facilities at institutional and/or national level. 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topic covers the managerial, administrative and technical procedures related with safe handling and management of radioactive waste, from its generation to its release from further regulatory control through a clearance mechanism, or its acceptance at storage or disposal facility.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AERB Rules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Safety code of Atomic Energy Regulatory Board (AERB) titled ‘Management of Radioactive Waste’ (AERB/NRF/SC/RW, 2007).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Management of spent radioactive Sources and radioactive waste arising from the use of radionuclides </a:t>
            </a:r>
            <a:r>
              <a:rPr lang="en-GB" sz="2000" dirty="0" smtClean="0"/>
              <a:t>in Medicine</a:t>
            </a:r>
            <a:r>
              <a:rPr lang="en-GB" sz="2000" dirty="0"/>
              <a:t>, industry and research, Including decommissioning of Such facilities AERB safety guide no.  </a:t>
            </a:r>
            <a:r>
              <a:rPr lang="en-GB" sz="2000" dirty="0" smtClean="0"/>
              <a:t>AERB/R/SG/RW-6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Atomic energy (safe disposal of radioactive wastes) rules, 1987.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Group Pres</a:t>
            </a:r>
            <a:endParaRPr lang="da-DK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62" y="3363382"/>
            <a:ext cx="3071126" cy="27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8" y="510110"/>
            <a:ext cx="10995212" cy="48338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Medical and Research applications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6" y="1587045"/>
            <a:ext cx="10806953" cy="45036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Medical Applications: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Both “in vitro” and “in vivo” applications.</a:t>
            </a:r>
          </a:p>
          <a:p>
            <a:pPr algn="just">
              <a:lnSpc>
                <a:spcPct val="120000"/>
              </a:lnSpc>
            </a:pPr>
            <a:r>
              <a:rPr lang="en-GB" sz="1900" dirty="0"/>
              <a:t>In vitro </a:t>
            </a:r>
            <a:r>
              <a:rPr lang="en-GB" sz="1900" dirty="0" smtClean="0"/>
              <a:t>- studies </a:t>
            </a:r>
            <a:r>
              <a:rPr lang="en-GB" sz="1900" dirty="0"/>
              <a:t>performed on human biological samples outside of </a:t>
            </a:r>
            <a:r>
              <a:rPr lang="en-GB" sz="1900" dirty="0" smtClean="0"/>
              <a:t>the human </a:t>
            </a:r>
            <a:r>
              <a:rPr lang="en-GB" sz="1900" dirty="0"/>
              <a:t>body </a:t>
            </a:r>
            <a:endParaRPr lang="en-GB" sz="1900" dirty="0" smtClean="0"/>
          </a:p>
          <a:p>
            <a:pPr algn="just">
              <a:lnSpc>
                <a:spcPct val="120000"/>
              </a:lnSpc>
            </a:pPr>
            <a:r>
              <a:rPr lang="en-GB" sz="1900" dirty="0" smtClean="0"/>
              <a:t>in vivo - dynamic </a:t>
            </a:r>
            <a:r>
              <a:rPr lang="en-GB" sz="1900" dirty="0"/>
              <a:t>function studies within the human body. </a:t>
            </a:r>
            <a:endParaRPr lang="en-GB" sz="1900" dirty="0" smtClean="0"/>
          </a:p>
          <a:p>
            <a:pPr algn="just">
              <a:lnSpc>
                <a:spcPct val="120000"/>
              </a:lnSpc>
            </a:pPr>
            <a:r>
              <a:rPr lang="en-GB" sz="1900" dirty="0" smtClean="0"/>
              <a:t>In vitro applications </a:t>
            </a:r>
            <a:r>
              <a:rPr lang="en-GB" sz="1900" dirty="0"/>
              <a:t>typically involve </a:t>
            </a:r>
            <a:r>
              <a:rPr lang="en-GB" sz="1900" dirty="0" err="1"/>
              <a:t>kBq</a:t>
            </a:r>
            <a:r>
              <a:rPr lang="en-GB" sz="1900" dirty="0"/>
              <a:t> activities of aqueous-based radionuclides being utilized </a:t>
            </a:r>
            <a:r>
              <a:rPr lang="en-GB" sz="1900" dirty="0" smtClean="0"/>
              <a:t>to measure </a:t>
            </a:r>
            <a:r>
              <a:rPr lang="en-GB" sz="1900" dirty="0"/>
              <a:t>levels of drugs or hormones in biomedical samples. </a:t>
            </a:r>
            <a:endParaRPr lang="en-GB" sz="1900" dirty="0" smtClean="0"/>
          </a:p>
          <a:p>
            <a:pPr algn="just">
              <a:lnSpc>
                <a:spcPct val="120000"/>
              </a:lnSpc>
            </a:pPr>
            <a:r>
              <a:rPr lang="en-GB" sz="1900" dirty="0" smtClean="0"/>
              <a:t>Typical </a:t>
            </a:r>
            <a:r>
              <a:rPr lang="en-GB" sz="1900" dirty="0"/>
              <a:t>radionuclides </a:t>
            </a:r>
            <a:r>
              <a:rPr lang="en-GB" sz="1900" dirty="0" smtClean="0"/>
              <a:t>include I-125</a:t>
            </a:r>
            <a:r>
              <a:rPr lang="pl-PL" sz="1900" dirty="0" smtClean="0"/>
              <a:t>, Co</a:t>
            </a:r>
            <a:r>
              <a:rPr lang="en-GB" sz="1900" dirty="0" smtClean="0"/>
              <a:t>-57 </a:t>
            </a:r>
            <a:r>
              <a:rPr lang="pl-PL" sz="1900" dirty="0" smtClean="0"/>
              <a:t> </a:t>
            </a:r>
            <a:r>
              <a:rPr lang="pl-PL" sz="1900" dirty="0"/>
              <a:t>and </a:t>
            </a:r>
            <a:r>
              <a:rPr lang="pl-PL" sz="1900" dirty="0" smtClean="0"/>
              <a:t>C</a:t>
            </a:r>
            <a:r>
              <a:rPr lang="en-GB" sz="1900" dirty="0" smtClean="0"/>
              <a:t>-14</a:t>
            </a:r>
            <a:r>
              <a:rPr lang="pl-PL" sz="1900" dirty="0" smtClean="0"/>
              <a:t>.</a:t>
            </a:r>
            <a:endParaRPr lang="pl-PL" dirty="0"/>
          </a:p>
          <a:p>
            <a:pPr algn="just">
              <a:lnSpc>
                <a:spcPct val="120000"/>
              </a:lnSpc>
            </a:pPr>
            <a:r>
              <a:rPr lang="en-GB" sz="1900" dirty="0"/>
              <a:t>By far the greatest diagnostic application of radionuclides in medicine is in vivo investigation of body function using gamma camera imaging. Many in vivo radiopharmaceuticals are prepared by diluting a pharmaceutical with 99mTc, which is eluted from a 99mTc generator. </a:t>
            </a:r>
            <a:endParaRPr lang="en-GB" sz="1900" dirty="0" smtClean="0"/>
          </a:p>
          <a:p>
            <a:pPr>
              <a:lnSpc>
                <a:spcPct val="120000"/>
              </a:lnSpc>
            </a:pPr>
            <a:r>
              <a:rPr lang="en-GB" b="1" dirty="0" smtClean="0"/>
              <a:t>Research </a:t>
            </a:r>
            <a:r>
              <a:rPr lang="en-GB" b="1" dirty="0"/>
              <a:t>Applications:</a:t>
            </a:r>
          </a:p>
          <a:p>
            <a:r>
              <a:rPr lang="en-GB" sz="1900" dirty="0" smtClean="0"/>
              <a:t>Isotopes </a:t>
            </a:r>
            <a:r>
              <a:rPr lang="en-GB" sz="1900" dirty="0"/>
              <a:t>such as </a:t>
            </a:r>
            <a:r>
              <a:rPr lang="en-GB" sz="1900" dirty="0" smtClean="0"/>
              <a:t>H-3, S-35, P-32 </a:t>
            </a:r>
            <a:r>
              <a:rPr lang="en-GB" sz="1900" dirty="0"/>
              <a:t>and </a:t>
            </a:r>
            <a:r>
              <a:rPr lang="en-GB" sz="1900" dirty="0" smtClean="0"/>
              <a:t>P-33 </a:t>
            </a:r>
            <a:r>
              <a:rPr lang="en-GB" sz="1900" dirty="0"/>
              <a:t>are widely used for DNA sequencing in research.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Classification of wastes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45"/>
            <a:ext cx="6526306" cy="45036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Solid </a:t>
            </a:r>
            <a:r>
              <a:rPr lang="en-US" altLang="en-US" b="1" dirty="0" smtClean="0"/>
              <a:t>waste</a:t>
            </a:r>
            <a:endParaRPr lang="en-US" altLang="en-US" b="1" dirty="0"/>
          </a:p>
          <a:p>
            <a:pPr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     </a:t>
            </a:r>
            <a:r>
              <a:rPr lang="en-US" altLang="en-US" sz="1800" dirty="0" smtClean="0"/>
              <a:t>Cover </a:t>
            </a:r>
            <a:r>
              <a:rPr lang="en-US" altLang="en-US" sz="1800" dirty="0"/>
              <a:t>papers, gloves, empty vials and syringes.  </a:t>
            </a:r>
          </a:p>
          <a:p>
            <a:pPr>
              <a:defRPr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    Radionuclide </a:t>
            </a:r>
            <a:r>
              <a:rPr lang="en-US" altLang="en-US" sz="1800" dirty="0"/>
              <a:t>generators. Items  used by hospitalized </a:t>
            </a:r>
            <a:r>
              <a:rPr lang="en-US" altLang="en-US" sz="1800" dirty="0" smtClean="0"/>
              <a:t>patients after </a:t>
            </a:r>
            <a:r>
              <a:rPr lang="en-US" altLang="en-US" sz="1800" dirty="0"/>
              <a:t>radionuclide </a:t>
            </a:r>
            <a:r>
              <a:rPr lang="en-US" altLang="en-US" sz="1800" dirty="0" smtClean="0"/>
              <a:t>therapy</a:t>
            </a:r>
            <a:r>
              <a:rPr lang="en-US" altLang="en-US" sz="1800" dirty="0"/>
              <a:t>.  </a:t>
            </a:r>
            <a:r>
              <a:rPr lang="en-US" altLang="en-US" sz="1800" dirty="0" smtClean="0"/>
              <a:t>     </a:t>
            </a:r>
          </a:p>
          <a:p>
            <a:pPr>
              <a:defRPr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    Sealed </a:t>
            </a:r>
            <a:r>
              <a:rPr lang="en-US" altLang="en-US" sz="1800" dirty="0"/>
              <a:t>sources used for calibration of instruments. </a:t>
            </a:r>
            <a:r>
              <a:rPr lang="en-US" altLang="en-US" sz="1800" dirty="0" smtClean="0"/>
              <a:t>       </a:t>
            </a:r>
          </a:p>
          <a:p>
            <a:pPr>
              <a:defRPr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    Animal </a:t>
            </a:r>
            <a:r>
              <a:rPr lang="en-US" altLang="en-US" sz="1800" dirty="0"/>
              <a:t>carcasses and other biological waste. </a:t>
            </a:r>
          </a:p>
          <a:p>
            <a:pPr>
              <a:defRPr/>
            </a:pPr>
            <a:r>
              <a:rPr lang="en-US" altLang="en-US" b="1" dirty="0"/>
              <a:t>Liquid </a:t>
            </a:r>
            <a:r>
              <a:rPr lang="en-US" altLang="en-US" b="1" dirty="0" smtClean="0"/>
              <a:t>waste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Residues of radionuclides. Patient excreta. Liquid </a:t>
            </a:r>
            <a:r>
              <a:rPr lang="en-US" altLang="en-US" sz="1800" dirty="0" smtClean="0"/>
              <a:t>scintillation </a:t>
            </a:r>
            <a:r>
              <a:rPr lang="en-US" altLang="en-US" sz="1800" dirty="0"/>
              <a:t>solutions.</a:t>
            </a:r>
          </a:p>
          <a:p>
            <a:pPr>
              <a:defRPr/>
            </a:pPr>
            <a:r>
              <a:rPr lang="en-US" altLang="en-US" b="1" dirty="0"/>
              <a:t>Gaseous </a:t>
            </a:r>
            <a:r>
              <a:rPr lang="en-US" altLang="en-US" b="1" dirty="0" smtClean="0"/>
              <a:t>waste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Exhausted gas from patients in nuclear medicine</a:t>
            </a:r>
            <a:endParaRPr lang="sv-SE" altLang="en-US" sz="18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59" y="1910229"/>
            <a:ext cx="3810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14" y="534122"/>
            <a:ext cx="11512186" cy="483386"/>
          </a:xfrm>
        </p:spPr>
        <p:txBody>
          <a:bodyPr>
            <a:noAutofit/>
          </a:bodyPr>
          <a:lstStyle/>
          <a:p>
            <a:r>
              <a:rPr lang="en-GB" dirty="0" smtClean="0"/>
              <a:t>Management of Biomedical radioactive waste and spent sealed sources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4" y="891648"/>
            <a:ext cx="5688767" cy="5198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69" y="1017508"/>
            <a:ext cx="5902746" cy="50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Management of radioactive waste </a:t>
            </a:r>
            <a:endParaRPr lang="en-GB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38200" y="1613647"/>
            <a:ext cx="5212976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Radioactive waste shall be managed in such a way as to secure and provide an acceptable level of protection for human health and environment.</a:t>
            </a:r>
          </a:p>
          <a:p>
            <a:pPr marL="285750" indent="-28575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Radioactive </a:t>
            </a:r>
            <a:r>
              <a:rPr lang="en-US" altLang="en-US" dirty="0"/>
              <a:t>waste shall be managed within an appropriate national  legal framework including clear allocation of responsibilities and provision for independent regulatory functions</a:t>
            </a:r>
            <a:r>
              <a:rPr lang="en-US" altLang="en-US" dirty="0" smtClean="0"/>
              <a:t>.</a:t>
            </a:r>
          </a:p>
          <a:p>
            <a:pPr marL="285750" indent="-28575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Generation </a:t>
            </a:r>
            <a:r>
              <a:rPr lang="en-US" altLang="en-US" dirty="0"/>
              <a:t>of radioactive waste shall be kept to minimum practicable.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5" y="1613647"/>
            <a:ext cx="5109882" cy="4503738"/>
          </a:xfrm>
        </p:spPr>
      </p:pic>
    </p:spTree>
    <p:extLst>
      <p:ext uri="{BB962C8B-B14F-4D97-AF65-F5344CB8AC3E}">
        <p14:creationId xmlns:p14="http://schemas.microsoft.com/office/powerpoint/2010/main" val="17254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Pre-disposal management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83"/>
            <a:ext cx="7908636" cy="47150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GB" sz="1600" b="1" dirty="0"/>
              <a:t>Waste Minimisation and Control</a:t>
            </a:r>
          </a:p>
          <a:p>
            <a:pPr lvl="2"/>
            <a:r>
              <a:rPr lang="en-GB" sz="1200" dirty="0"/>
              <a:t>R</a:t>
            </a:r>
            <a:r>
              <a:rPr lang="en-GB" sz="1200" dirty="0" smtClean="0"/>
              <a:t>educe </a:t>
            </a:r>
            <a:r>
              <a:rPr lang="en-GB" sz="1200" dirty="0"/>
              <a:t>the activity and the volume of wastes for storage, treatment and </a:t>
            </a:r>
            <a:r>
              <a:rPr lang="en-GB" sz="1200" dirty="0" smtClean="0"/>
              <a:t>disposal</a:t>
            </a:r>
          </a:p>
          <a:p>
            <a:pPr lvl="2"/>
            <a:r>
              <a:rPr lang="en-GB" sz="1200" dirty="0" smtClean="0"/>
              <a:t>Recycle </a:t>
            </a:r>
            <a:r>
              <a:rPr lang="en-GB" sz="1200" dirty="0"/>
              <a:t>and reuse radioactive material and equipment </a:t>
            </a: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600" b="1" dirty="0"/>
              <a:t>Characterisation, Categorisation and Segregation</a:t>
            </a:r>
          </a:p>
          <a:p>
            <a:pPr lvl="2"/>
            <a:r>
              <a:rPr lang="en-GB" sz="1200" dirty="0"/>
              <a:t>C</a:t>
            </a:r>
            <a:r>
              <a:rPr lang="en-GB" sz="1200" dirty="0" smtClean="0"/>
              <a:t>haracterized </a:t>
            </a:r>
            <a:r>
              <a:rPr lang="en-GB" sz="1200" dirty="0"/>
              <a:t>according to its physical and chemical </a:t>
            </a:r>
            <a:r>
              <a:rPr lang="en-GB" sz="1200" dirty="0" smtClean="0"/>
              <a:t>nature, physical </a:t>
            </a:r>
            <a:r>
              <a:rPr lang="en-GB" sz="1200" dirty="0"/>
              <a:t>half-life of radionuclide present in it, chemical toxicity, </a:t>
            </a:r>
            <a:r>
              <a:rPr lang="en-GB" sz="1200" dirty="0" smtClean="0"/>
              <a:t>radio-toxicity and </a:t>
            </a:r>
            <a:r>
              <a:rPr lang="en-GB" sz="1200" dirty="0"/>
              <a:t>presence of flammable/non-flammable material</a:t>
            </a:r>
            <a:r>
              <a:rPr lang="en-GB" sz="1200" dirty="0" smtClean="0"/>
              <a:t>.</a:t>
            </a:r>
          </a:p>
          <a:p>
            <a:pPr lvl="2"/>
            <a:r>
              <a:rPr lang="en-GB" sz="1200" dirty="0" smtClean="0"/>
              <a:t>Waste Categorized as </a:t>
            </a:r>
            <a:r>
              <a:rPr lang="en-GB" sz="1200" dirty="0"/>
              <a:t>per the AERB safety guide titled ‘Classification of Radioactive Waste</a:t>
            </a:r>
            <a:r>
              <a:rPr lang="en-GB" sz="1200" dirty="0" smtClean="0"/>
              <a:t>’, AERB/NRF/SG/RW-1.</a:t>
            </a:r>
          </a:p>
          <a:p>
            <a:pPr lvl="2"/>
            <a:r>
              <a:rPr lang="en-GB" sz="1200" dirty="0" smtClean="0"/>
              <a:t>Nonradioactive waste </a:t>
            </a:r>
            <a:r>
              <a:rPr lang="en-GB" sz="1200" dirty="0"/>
              <a:t>should not be mixed or collected along with </a:t>
            </a:r>
            <a:r>
              <a:rPr lang="en-GB" sz="1200" dirty="0" smtClean="0"/>
              <a:t>radioactive waste.</a:t>
            </a:r>
            <a:endParaRPr lang="en-GB" sz="1200" b="1" dirty="0" smtClean="0"/>
          </a:p>
          <a:p>
            <a:pPr>
              <a:lnSpc>
                <a:spcPct val="110000"/>
              </a:lnSpc>
            </a:pPr>
            <a:r>
              <a:rPr lang="en-GB" sz="1600" b="1" dirty="0"/>
              <a:t>Collection of Radioactive Waste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Storage of Radioactive Waste</a:t>
            </a:r>
          </a:p>
          <a:p>
            <a:pPr lvl="2">
              <a:lnSpc>
                <a:spcPct val="100000"/>
              </a:lnSpc>
            </a:pPr>
            <a:r>
              <a:rPr lang="en-GB" sz="1200" dirty="0"/>
              <a:t>Waste with short half-life and small quantity of radionuclides should be stored at the site for physical decay of activity. The waste with long half-life and high level of radioactivity should be packed and stored in interim facility after segregation, treatment and conditioning or final disposal.</a:t>
            </a:r>
          </a:p>
          <a:p>
            <a:r>
              <a:rPr lang="en-GB" sz="1600" b="1" dirty="0" smtClean="0"/>
              <a:t>Pre-treatment</a:t>
            </a:r>
          </a:p>
          <a:p>
            <a:pPr lvl="2">
              <a:lnSpc>
                <a:spcPct val="100000"/>
              </a:lnSpc>
            </a:pPr>
            <a:r>
              <a:rPr lang="en-GB" sz="1200" dirty="0"/>
              <a:t>M</a:t>
            </a:r>
            <a:r>
              <a:rPr lang="en-GB" sz="1200" dirty="0" smtClean="0"/>
              <a:t>ethod </a:t>
            </a:r>
            <a:r>
              <a:rPr lang="en-GB" sz="1200" dirty="0"/>
              <a:t>of collection, segregation, chemical adjustment </a:t>
            </a:r>
            <a:r>
              <a:rPr lang="en-GB" sz="1200" dirty="0" smtClean="0"/>
              <a:t>and decontamination</a:t>
            </a:r>
            <a:r>
              <a:rPr lang="en-GB" sz="1200" dirty="0"/>
              <a:t>.</a:t>
            </a:r>
          </a:p>
          <a:p>
            <a:r>
              <a:rPr lang="en-GB" sz="1600" b="1" dirty="0"/>
              <a:t>Treatment and </a:t>
            </a:r>
            <a:r>
              <a:rPr lang="en-GB" sz="1600" b="1" dirty="0" smtClean="0"/>
              <a:t>Conditioning</a:t>
            </a:r>
          </a:p>
          <a:p>
            <a:pPr lvl="2"/>
            <a:r>
              <a:rPr lang="en-GB" sz="1200" dirty="0"/>
              <a:t>I</a:t>
            </a:r>
            <a:r>
              <a:rPr lang="en-GB" sz="1200" dirty="0" smtClean="0"/>
              <a:t>ncludes </a:t>
            </a:r>
            <a:r>
              <a:rPr lang="en-GB" sz="1200" dirty="0"/>
              <a:t>those operations intended to </a:t>
            </a:r>
            <a:r>
              <a:rPr lang="en-GB" sz="1200" dirty="0" smtClean="0"/>
              <a:t>provide for </a:t>
            </a:r>
            <a:r>
              <a:rPr lang="en-GB" sz="1200" dirty="0"/>
              <a:t>safety or economy by changing the characteristics of the waste. The </a:t>
            </a:r>
            <a:r>
              <a:rPr lang="en-GB" sz="1200" dirty="0" smtClean="0"/>
              <a:t>basic treatment </a:t>
            </a:r>
            <a:r>
              <a:rPr lang="en-GB" sz="1200" dirty="0"/>
              <a:t>concepts applicable are volume reduction, removal of </a:t>
            </a:r>
            <a:r>
              <a:rPr lang="en-GB" sz="1200" dirty="0" smtClean="0"/>
              <a:t>radionuclides and </a:t>
            </a:r>
            <a:r>
              <a:rPr lang="en-GB" sz="1200" dirty="0"/>
              <a:t>change of composition.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smtClean="0"/>
              <a:t>Title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31" y="2205319"/>
            <a:ext cx="2718479" cy="2426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7420" y="4742330"/>
            <a:ext cx="282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Radiation measurement prior to disposal with Nuvia contamination monitor-COMO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085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ec7e6a1c-f178-454d-b573-271834832cb0"/>
</p:tagLst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ysClr val="window" lastClr="FFFFFF"/>
      </a:lt1>
      <a:dk2>
        <a:srgbClr val="EF7906"/>
      </a:dk2>
      <a:lt2>
        <a:srgbClr val="EB595D"/>
      </a:lt2>
      <a:accent1>
        <a:srgbClr val="69A2C2"/>
      </a:accent1>
      <a:accent2>
        <a:srgbClr val="76B82A"/>
      </a:accent2>
      <a:accent3>
        <a:srgbClr val="009EC8"/>
      </a:accent3>
      <a:accent4>
        <a:srgbClr val="91993E"/>
      </a:accent4>
      <a:accent5>
        <a:srgbClr val="5C348B"/>
      </a:accent5>
      <a:accent6>
        <a:srgbClr val="FAB721"/>
      </a:accent6>
      <a:hlink>
        <a:srgbClr val="8D7E74"/>
      </a:hlink>
      <a:folHlink>
        <a:srgbClr val="878787"/>
      </a:folHlink>
    </a:clrScheme>
    <a:fontScheme name="Nuvia">
      <a:majorFont>
        <a:latin typeface="Vinci Serif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6B1BF6C-A5D2-4BF9-ACD9-DAAAA8A8DC10}" vid="{E5FD6E8E-DCBD-4DE5-81CF-6228BDD45246}"/>
    </a:ext>
  </a:extLst>
</a:theme>
</file>

<file path=ppt/theme/theme2.xml><?xml version="1.0" encoding="utf-8"?>
<a:theme xmlns:a="http://schemas.openxmlformats.org/drawingml/2006/main" name="1_Office Theme">
  <a:themeElements>
    <a:clrScheme name="Green">
      <a:dk1>
        <a:srgbClr val="000000"/>
      </a:dk1>
      <a:lt1>
        <a:sysClr val="window" lastClr="FFFFFF"/>
      </a:lt1>
      <a:dk2>
        <a:srgbClr val="EF7906"/>
      </a:dk2>
      <a:lt2>
        <a:srgbClr val="EB595D"/>
      </a:lt2>
      <a:accent1>
        <a:srgbClr val="69A2C2"/>
      </a:accent1>
      <a:accent2>
        <a:srgbClr val="76B82A"/>
      </a:accent2>
      <a:accent3>
        <a:srgbClr val="009EC8"/>
      </a:accent3>
      <a:accent4>
        <a:srgbClr val="91993E"/>
      </a:accent4>
      <a:accent5>
        <a:srgbClr val="5C348B"/>
      </a:accent5>
      <a:accent6>
        <a:srgbClr val="FAB721"/>
      </a:accent6>
      <a:hlink>
        <a:srgbClr val="8D7E74"/>
      </a:hlink>
      <a:folHlink>
        <a:srgbClr val="878787"/>
      </a:folHlink>
    </a:clrScheme>
    <a:fontScheme name="Nuvia">
      <a:majorFont>
        <a:latin typeface="Vinci Serif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uvia_NEW">
      <a:dk1>
        <a:srgbClr val="000000"/>
      </a:dk1>
      <a:lt1>
        <a:sysClr val="window" lastClr="FFFFFF"/>
      </a:lt1>
      <a:dk2>
        <a:srgbClr val="004990"/>
      </a:dk2>
      <a:lt2>
        <a:srgbClr val="ED1C2E"/>
      </a:lt2>
      <a:accent1>
        <a:srgbClr val="76645D"/>
      </a:accent1>
      <a:accent2>
        <a:srgbClr val="3B92B2"/>
      </a:accent2>
      <a:accent3>
        <a:srgbClr val="00AEC8"/>
      </a:accent3>
      <a:accent4>
        <a:srgbClr val="FBAB18"/>
      </a:accent4>
      <a:accent5>
        <a:srgbClr val="422379"/>
      </a:accent5>
      <a:accent6>
        <a:srgbClr val="70862D"/>
      </a:accent6>
      <a:hlink>
        <a:srgbClr val="F18030"/>
      </a:hlink>
      <a:folHlink>
        <a:srgbClr val="808285"/>
      </a:folHlink>
    </a:clrScheme>
    <a:fontScheme name="Nuvia">
      <a:majorFont>
        <a:latin typeface="Vinci Serif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3186</TotalTime>
  <Words>1359</Words>
  <Application>Microsoft Office PowerPoint</Application>
  <PresentationFormat>Widescreen</PresentationFormat>
  <Paragraphs>147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Vinci Sans</vt:lpstr>
      <vt:lpstr>Vinci Serif</vt:lpstr>
      <vt:lpstr>Office Theme</vt:lpstr>
      <vt:lpstr>1_Office Theme</vt:lpstr>
      <vt:lpstr>2_Office Theme</vt:lpstr>
      <vt:lpstr>PowerPoint Presentation</vt:lpstr>
      <vt:lpstr>PowerPoint Presentation</vt:lpstr>
      <vt:lpstr>Introduction</vt:lpstr>
      <vt:lpstr>AERB Rules</vt:lpstr>
      <vt:lpstr>Medical and Research applications</vt:lpstr>
      <vt:lpstr>Classification of wastes</vt:lpstr>
      <vt:lpstr>Management of Biomedical radioactive waste and spent sealed sources</vt:lpstr>
      <vt:lpstr>Management of radioactive waste </vt:lpstr>
      <vt:lpstr>Pre-disposal management</vt:lpstr>
      <vt:lpstr>Pre-disposal Management</vt:lpstr>
      <vt:lpstr>Transport and disposal of Radioactive waste</vt:lpstr>
      <vt:lpstr>PowerPoint Presentation</vt:lpstr>
      <vt:lpstr>Decommissioning of Radioactive disposal Pit : Unilever Bangalore </vt:lpstr>
      <vt:lpstr>Decommissioning of Radiobiology laboratory: Lupin Research Park Pune </vt:lpstr>
      <vt:lpstr>Design, Engineering, Certification Consultancy Services for X-Ray Facility: L&amp;T ECC </vt:lpstr>
      <vt:lpstr>FRM reference example: SUE SIA “RADON” in Russia </vt:lpstr>
      <vt:lpstr>FRM reference example: LITHUANIA, IGNALINA NPP </vt:lpstr>
      <vt:lpstr> Decommissioning a Facility Contaminated with Beryllium, Radioactivity and Asbestos  </vt:lpstr>
      <vt:lpstr>PowerPoint Presentation</vt:lpstr>
    </vt:vector>
  </TitlesOfParts>
  <Company>NUVIA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Bradshaw, Kris</dc:creator>
  <cp:lastModifiedBy>Kritika Kaur</cp:lastModifiedBy>
  <cp:revision>140</cp:revision>
  <cp:lastPrinted>2017-06-09T13:22:08Z</cp:lastPrinted>
  <dcterms:created xsi:type="dcterms:W3CDTF">2017-02-13T13:43:48Z</dcterms:created>
  <dcterms:modified xsi:type="dcterms:W3CDTF">2019-10-17T08:43:40Z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{"635690283596553901:635756574568773657":[],"635690283596553901:635948558892713778":[],"635975298882436475:635975298882307766":[],"635975298882436475:635975298882307767":[],"635975213586013868:635975213586013867":[],"635975213586013868:636161230990923577"</vt:lpwstr>
  </property>
  <property fmtid="{D5CDD505-2E9C-101B-9397-08002B2CF9AE}" pid="3" name="PluginDependencies_1">
    <vt:lpwstr>:[]}</vt:lpwstr>
  </property>
  <property fmtid="{D5CDD505-2E9C-101B-9397-08002B2CF9AE}" pid="4" name="CustomerId">
    <vt:lpwstr>nuvia</vt:lpwstr>
  </property>
  <property fmtid="{D5CDD505-2E9C-101B-9397-08002B2CF9AE}" pid="5" name="TemplateId">
    <vt:lpwstr>635977795767945915</vt:lpwstr>
  </property>
  <property fmtid="{D5CDD505-2E9C-101B-9397-08002B2CF9AE}" pid="6" name="UserProfileId">
    <vt:lpwstr>636191202399217295</vt:lpwstr>
  </property>
</Properties>
</file>